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notesSlides/notesSlide26.xml" ContentType="application/vnd.openxmlformats-officedocument.presentationml.notesSlide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notesSlides/notesSlide28.xml" ContentType="application/vnd.openxmlformats-officedocument.presentationml.notesSlide+xml"/>
  <Override PartName="/ppt/tags/tag72.xml" ContentType="application/vnd.openxmlformats-officedocument.presentationml.tags+xml"/>
  <Override PartName="/ppt/notesSlides/notesSlide29.xml" ContentType="application/vnd.openxmlformats-officedocument.presentationml.notesSlide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notesSlides/notesSlide34.xml" ContentType="application/vnd.openxmlformats-officedocument.presentationml.notesSlide+xml"/>
  <Override PartName="/ppt/tags/tag80.xml" ContentType="application/vnd.openxmlformats-officedocument.presentationml.tags+xml"/>
  <Override PartName="/ppt/notesSlides/notesSlide35.xml" ContentType="application/vnd.openxmlformats-officedocument.presentationml.notesSlide+xml"/>
  <Override PartName="/ppt/tags/tag81.xml" ContentType="application/vnd.openxmlformats-officedocument.presentationml.tags+xml"/>
  <Override PartName="/ppt/notesSlides/notesSlide36.xml" ContentType="application/vnd.openxmlformats-officedocument.presentationml.notesSlide+xml"/>
  <Override PartName="/ppt/tags/tag82.xml" ContentType="application/vnd.openxmlformats-officedocument.presentationml.tags+xml"/>
  <Override PartName="/ppt/notesSlides/notesSlide37.xml" ContentType="application/vnd.openxmlformats-officedocument.presentationml.notesSlide+xml"/>
  <Override PartName="/ppt/tags/tag83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53"/>
  </p:notesMasterIdLst>
  <p:sldIdLst>
    <p:sldId id="354" r:id="rId5"/>
    <p:sldId id="298" r:id="rId6"/>
    <p:sldId id="355" r:id="rId7"/>
    <p:sldId id="329" r:id="rId8"/>
    <p:sldId id="357" r:id="rId9"/>
    <p:sldId id="361" r:id="rId10"/>
    <p:sldId id="358" r:id="rId11"/>
    <p:sldId id="360" r:id="rId12"/>
    <p:sldId id="376" r:id="rId13"/>
    <p:sldId id="377" r:id="rId14"/>
    <p:sldId id="362" r:id="rId15"/>
    <p:sldId id="363" r:id="rId16"/>
    <p:sldId id="365" r:id="rId17"/>
    <p:sldId id="364" r:id="rId18"/>
    <p:sldId id="371" r:id="rId19"/>
    <p:sldId id="379" r:id="rId20"/>
    <p:sldId id="378" r:id="rId21"/>
    <p:sldId id="380" r:id="rId22"/>
    <p:sldId id="367" r:id="rId23"/>
    <p:sldId id="366" r:id="rId24"/>
    <p:sldId id="373" r:id="rId25"/>
    <p:sldId id="382" r:id="rId26"/>
    <p:sldId id="375" r:id="rId27"/>
    <p:sldId id="369" r:id="rId28"/>
    <p:sldId id="381" r:id="rId29"/>
    <p:sldId id="368" r:id="rId30"/>
    <p:sldId id="370" r:id="rId31"/>
    <p:sldId id="349" r:id="rId32"/>
    <p:sldId id="345" r:id="rId33"/>
    <p:sldId id="334" r:id="rId34"/>
    <p:sldId id="352" r:id="rId35"/>
    <p:sldId id="343" r:id="rId36"/>
    <p:sldId id="356" r:id="rId37"/>
    <p:sldId id="359" r:id="rId38"/>
    <p:sldId id="353" r:id="rId39"/>
    <p:sldId id="351" r:id="rId40"/>
    <p:sldId id="333" r:id="rId41"/>
    <p:sldId id="309" r:id="rId42"/>
    <p:sldId id="310" r:id="rId43"/>
    <p:sldId id="299" r:id="rId44"/>
    <p:sldId id="318" r:id="rId45"/>
    <p:sldId id="312" r:id="rId46"/>
    <p:sldId id="303" r:id="rId47"/>
    <p:sldId id="304" r:id="rId48"/>
    <p:sldId id="319" r:id="rId49"/>
    <p:sldId id="306" r:id="rId50"/>
    <p:sldId id="307" r:id="rId51"/>
    <p:sldId id="301" r:id="rId52"/>
  </p:sldIdLst>
  <p:sldSz cx="9144000" cy="5143500" type="screen16x9"/>
  <p:notesSz cx="6858000" cy="9144000"/>
  <p:embeddedFontLst>
    <p:embeddedFont>
      <p:font typeface="Lufthansa Office Text" panose="020B0404040000000004" pitchFamily="34" charset="0"/>
      <p:regular r:id="rId54"/>
      <p:bold r:id="rId55"/>
    </p:embeddedFont>
    <p:embeddedFont>
      <p:font typeface="Lufthansa Office Head" panose="020B0404040000000004" pitchFamily="3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298"/>
            <p14:sldId id="355"/>
            <p14:sldId id="329"/>
            <p14:sldId id="357"/>
            <p14:sldId id="361"/>
            <p14:sldId id="358"/>
            <p14:sldId id="360"/>
            <p14:sldId id="376"/>
            <p14:sldId id="377"/>
            <p14:sldId id="362"/>
            <p14:sldId id="363"/>
            <p14:sldId id="365"/>
            <p14:sldId id="364"/>
            <p14:sldId id="371"/>
            <p14:sldId id="379"/>
            <p14:sldId id="378"/>
            <p14:sldId id="380"/>
            <p14:sldId id="367"/>
            <p14:sldId id="366"/>
            <p14:sldId id="373"/>
            <p14:sldId id="382"/>
            <p14:sldId id="375"/>
            <p14:sldId id="369"/>
            <p14:sldId id="381"/>
            <p14:sldId id="368"/>
          </p14:sldIdLst>
        </p14:section>
        <p14:section name="How to" id="{16863EE4-7F89-42F4-8C53-EACDE85B3042}">
          <p14:sldIdLst>
            <p14:sldId id="370"/>
            <p14:sldId id="349"/>
            <p14:sldId id="345"/>
            <p14:sldId id="334"/>
            <p14:sldId id="352"/>
            <p14:sldId id="343"/>
            <p14:sldId id="356"/>
          </p14:sldIdLst>
        </p14:section>
        <p14:section name="Content" id="{686944A7-8C3B-0C4D-AC71-6BE6C12739B7}">
          <p14:sldIdLst>
            <p14:sldId id="359"/>
            <p14:sldId id="353"/>
            <p14:sldId id="351"/>
            <p14:sldId id="333"/>
            <p14:sldId id="309"/>
            <p14:sldId id="310"/>
            <p14:sldId id="299"/>
            <p14:sldId id="318"/>
            <p14:sldId id="312"/>
            <p14:sldId id="303"/>
            <p14:sldId id="304"/>
            <p14:sldId id="319"/>
          </p14:sldIdLst>
        </p14:section>
        <p14:section name="Grafikelemente" id="{5D5180BF-B37C-4A40-B943-AC2365BBD912}">
          <p14:sldIdLst>
            <p14:sldId id="306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  <p:cmAuthor id="3" name="EvangelosBarmpas" initials="E" lastIdx="1" clrIdx="2">
    <p:extLst>
      <p:ext uri="{19B8F6BF-5375-455C-9EA6-DF929625EA0E}">
        <p15:presenceInfo xmlns:p15="http://schemas.microsoft.com/office/powerpoint/2012/main" userId="S-1-5-21-1251035823-1845981328-1845911597-171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1F2151"/>
    <a:srgbClr val="0516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58" autoAdjust="0"/>
  </p:normalViewPr>
  <p:slideViewPr>
    <p:cSldViewPr snapToGrid="0">
      <p:cViewPr varScale="1">
        <p:scale>
          <a:sx n="139" d="100"/>
          <a:sy n="139" d="100"/>
        </p:scale>
        <p:origin x="1164" y="36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ES, JANOS" userId="S::janos.veres@lhsystems.com::c10494d3-c570-44be-b9ee-e8ca80db21a2" providerId="AD" clId="Web-{557BE660-526F-4D15-8AA1-25212DE46D8E}"/>
    <pc:docChg chg="modSld">
      <pc:chgData name="VERES, JANOS" userId="S::janos.veres@lhsystems.com::c10494d3-c570-44be-b9ee-e8ca80db21a2" providerId="AD" clId="Web-{557BE660-526F-4D15-8AA1-25212DE46D8E}" dt="2022-07-12T07:54:12.260" v="249" actId="20577"/>
      <pc:docMkLst>
        <pc:docMk/>
      </pc:docMkLst>
      <pc:sldChg chg="modSp">
        <pc:chgData name="VERES, JANOS" userId="S::janos.veres@lhsystems.com::c10494d3-c570-44be-b9ee-e8ca80db21a2" providerId="AD" clId="Web-{557BE660-526F-4D15-8AA1-25212DE46D8E}" dt="2022-07-12T07:50:13.160" v="162" actId="20577"/>
        <pc:sldMkLst>
          <pc:docMk/>
          <pc:sldMk cId="3685496553" sldId="345"/>
        </pc:sldMkLst>
        <pc:spChg chg="mod">
          <ac:chgData name="VERES, JANOS" userId="S::janos.veres@lhsystems.com::c10494d3-c570-44be-b9ee-e8ca80db21a2" providerId="AD" clId="Web-{557BE660-526F-4D15-8AA1-25212DE46D8E}" dt="2022-07-12T07:50:13.160" v="162" actId="20577"/>
          <ac:spMkLst>
            <pc:docMk/>
            <pc:sldMk cId="3685496553" sldId="345"/>
            <ac:spMk id="4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9:55.126" v="97" actId="20577"/>
          <ac:spMkLst>
            <pc:docMk/>
            <pc:sldMk cId="3685496553" sldId="345"/>
            <ac:spMk id="9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6:15.213" v="2" actId="20577"/>
          <ac:spMkLst>
            <pc:docMk/>
            <pc:sldMk cId="3685496553" sldId="345"/>
            <ac:spMk id="16" creationId="{00000000-0000-0000-0000-000000000000}"/>
          </ac:spMkLst>
        </pc:spChg>
      </pc:sldChg>
      <pc:sldChg chg="delSp modSp">
        <pc:chgData name="VERES, JANOS" userId="S::janos.veres@lhsystems.com::c10494d3-c570-44be-b9ee-e8ca80db21a2" providerId="AD" clId="Web-{557BE660-526F-4D15-8AA1-25212DE46D8E}" dt="2022-07-12T07:50:42.239" v="165"/>
        <pc:sldMkLst>
          <pc:docMk/>
          <pc:sldMk cId="3205765724" sldId="346"/>
        </pc:sldMkLst>
        <pc:spChg chg="del mod">
          <ac:chgData name="VERES, JANOS" userId="S::janos.veres@lhsystems.com::c10494d3-c570-44be-b9ee-e8ca80db21a2" providerId="AD" clId="Web-{557BE660-526F-4D15-8AA1-25212DE46D8E}" dt="2022-07-12T07:50:42.239" v="165"/>
          <ac:spMkLst>
            <pc:docMk/>
            <pc:sldMk cId="3205765724" sldId="346"/>
            <ac:spMk id="8" creationId="{00000000-0000-0000-0000-000000000000}"/>
          </ac:spMkLst>
        </pc:spChg>
      </pc:sldChg>
      <pc:sldChg chg="addSp delSp modSp">
        <pc:chgData name="VERES, JANOS" userId="S::janos.veres@lhsystems.com::c10494d3-c570-44be-b9ee-e8ca80db21a2" providerId="AD" clId="Web-{557BE660-526F-4D15-8AA1-25212DE46D8E}" dt="2022-07-12T07:54:12.260" v="249" actId="20577"/>
        <pc:sldMkLst>
          <pc:docMk/>
          <pc:sldMk cId="3024609087" sldId="347"/>
        </pc:sldMkLst>
        <pc:spChg chg="add del mod">
          <ac:chgData name="VERES, JANOS" userId="S::janos.veres@lhsystems.com::c10494d3-c570-44be-b9ee-e8ca80db21a2" providerId="AD" clId="Web-{557BE660-526F-4D15-8AA1-25212DE46D8E}" dt="2022-07-12T07:52:30.382" v="223"/>
          <ac:spMkLst>
            <pc:docMk/>
            <pc:sldMk cId="3024609087" sldId="347"/>
            <ac:spMk id="3" creationId="{192C536C-9E88-AB3D-14C5-0F3BE61E9B8F}"/>
          </ac:spMkLst>
        </pc:spChg>
        <pc:spChg chg="add mod">
          <ac:chgData name="VERES, JANOS" userId="S::janos.veres@lhsystems.com::c10494d3-c570-44be-b9ee-e8ca80db21a2" providerId="AD" clId="Web-{557BE660-526F-4D15-8AA1-25212DE46D8E}" dt="2022-07-12T07:54:12.260" v="249" actId="20577"/>
          <ac:spMkLst>
            <pc:docMk/>
            <pc:sldMk cId="3024609087" sldId="347"/>
            <ac:spMk id="8" creationId="{E1ADD6ED-3E46-853F-E174-38FC18220E70}"/>
          </ac:spMkLst>
        </pc:spChg>
      </pc:sldChg>
    </pc:docChg>
  </pc:docChgLst>
  <pc:docChgLst>
    <pc:chgData name="KUEHN, DAGMAR NORIKO" userId="S::dagmar.kuehn@lhsystems.com::7cf04df8-dcca-4203-b18d-6eee424e89ee" providerId="AD" clId="Web-{1987F1FC-6408-9FC5-71AD-E708CA3BCF4F}"/>
    <pc:docChg chg="modSld">
      <pc:chgData name="KUEHN, DAGMAR NORIKO" userId="S::dagmar.kuehn@lhsystems.com::7cf04df8-dcca-4203-b18d-6eee424e89ee" providerId="AD" clId="Web-{1987F1FC-6408-9FC5-71AD-E708CA3BCF4F}" dt="2022-07-08T08:49:05.912" v="5"/>
      <pc:docMkLst>
        <pc:docMk/>
      </pc:docMkLst>
      <pc:sldChg chg="addSp delSp modSp">
        <pc:chgData name="KUEHN, DAGMAR NORIKO" userId="S::dagmar.kuehn@lhsystems.com::7cf04df8-dcca-4203-b18d-6eee424e89ee" providerId="AD" clId="Web-{1987F1FC-6408-9FC5-71AD-E708CA3BCF4F}" dt="2022-07-08T08:49:05.912" v="5"/>
        <pc:sldMkLst>
          <pc:docMk/>
          <pc:sldMk cId="1324588736" sldId="304"/>
        </pc:sldMkLst>
        <pc:spChg chg="del">
          <ac:chgData name="KUEHN, DAGMAR NORIKO" userId="S::dagmar.kuehn@lhsystems.com::7cf04df8-dcca-4203-b18d-6eee424e89ee" providerId="AD" clId="Web-{1987F1FC-6408-9FC5-71AD-E708CA3BCF4F}" dt="2022-07-08T08:49:05.912" v="5"/>
          <ac:spMkLst>
            <pc:docMk/>
            <pc:sldMk cId="1324588736" sldId="304"/>
            <ac:spMk id="7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9:05.912" v="5"/>
          <ac:picMkLst>
            <pc:docMk/>
            <pc:sldMk cId="1324588736" sldId="304"/>
            <ac:picMk id="3" creationId="{3D49B2C7-9A1E-76F8-0ED9-65CA75136B74}"/>
          </ac:picMkLst>
        </pc:picChg>
      </pc:sldChg>
      <pc:sldChg chg="addSp delSp modSp">
        <pc:chgData name="KUEHN, DAGMAR NORIKO" userId="S::dagmar.kuehn@lhsystems.com::7cf04df8-dcca-4203-b18d-6eee424e89ee" providerId="AD" clId="Web-{1987F1FC-6408-9FC5-71AD-E708CA3BCF4F}" dt="2022-07-08T08:48:47.740" v="4" actId="20577"/>
        <pc:sldMkLst>
          <pc:docMk/>
          <pc:sldMk cId="1062364304" sldId="312"/>
        </pc:sldMkLst>
        <pc:spChg chg="del">
          <ac:chgData name="KUEHN, DAGMAR NORIKO" userId="S::dagmar.kuehn@lhsystems.com::7cf04df8-dcca-4203-b18d-6eee424e89ee" providerId="AD" clId="Web-{1987F1FC-6408-9FC5-71AD-E708CA3BCF4F}" dt="2022-07-08T08:48:33.067" v="1"/>
          <ac:spMkLst>
            <pc:docMk/>
            <pc:sldMk cId="1062364304" sldId="312"/>
            <ac:spMk id="11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38.958" v="2"/>
          <ac:spMkLst>
            <pc:docMk/>
            <pc:sldMk cId="1062364304" sldId="312"/>
            <ac:spMk id="24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47.740" v="4" actId="20577"/>
          <ac:spMkLst>
            <pc:docMk/>
            <pc:sldMk cId="1062364304" sldId="312"/>
            <ac:spMk id="25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8:33.067" v="1"/>
          <ac:picMkLst>
            <pc:docMk/>
            <pc:sldMk cId="1062364304" sldId="312"/>
            <ac:picMk id="3" creationId="{BE61AD16-D88A-D9D7-A8ED-AE39C5C3442F}"/>
          </ac:picMkLst>
        </pc:picChg>
      </pc:sldChg>
      <pc:sldChg chg="modSp">
        <pc:chgData name="KUEHN, DAGMAR NORIKO" userId="S::dagmar.kuehn@lhsystems.com::7cf04df8-dcca-4203-b18d-6eee424e89ee" providerId="AD" clId="Web-{1987F1FC-6408-9FC5-71AD-E708CA3BCF4F}" dt="2022-07-08T08:48:05.410" v="0" actId="14100"/>
        <pc:sldMkLst>
          <pc:docMk/>
          <pc:sldMk cId="950464966" sldId="343"/>
        </pc:sldMkLst>
        <pc:spChg chg="mod">
          <ac:chgData name="KUEHN, DAGMAR NORIKO" userId="S::dagmar.kuehn@lhsystems.com::7cf04df8-dcca-4203-b18d-6eee424e89ee" providerId="AD" clId="Web-{1987F1FC-6408-9FC5-71AD-E708CA3BCF4F}" dt="2022-07-08T08:48:05.410" v="0" actId="14100"/>
          <ac:spMkLst>
            <pc:docMk/>
            <pc:sldMk cId="950464966" sldId="343"/>
            <ac:spMk id="5" creationId="{00000000-0000-0000-0000-000000000000}"/>
          </ac:spMkLst>
        </pc:spChg>
      </pc:sldChg>
    </pc:docChg>
  </pc:docChgLst>
  <pc:docChgLst>
    <pc:chgData name="MARSH, WANDA" userId="S::wanda.marsh@lhsystems.com::da2e2486-98f2-49dd-b9f7-da72561c1b02" providerId="AD" clId="Web-{21CD4558-37C2-452F-877E-7F666EC58CCE}"/>
    <pc:docChg chg="addSld delSld modSld sldOrd modSection">
      <pc:chgData name="MARSH, WANDA" userId="S::wanda.marsh@lhsystems.com::da2e2486-98f2-49dd-b9f7-da72561c1b02" providerId="AD" clId="Web-{21CD4558-37C2-452F-877E-7F666EC58CCE}" dt="2022-07-12T08:19:48.479" v="88"/>
      <pc:docMkLst>
        <pc:docMk/>
      </pc:docMkLst>
      <pc:sldChg chg="modSp">
        <pc:chgData name="MARSH, WANDA" userId="S::wanda.marsh@lhsystems.com::da2e2486-98f2-49dd-b9f7-da72561c1b02" providerId="AD" clId="Web-{21CD4558-37C2-452F-877E-7F666EC58CCE}" dt="2022-07-12T08:08:58.098" v="13" actId="14100"/>
        <pc:sldMkLst>
          <pc:docMk/>
          <pc:sldMk cId="1836033922" sldId="298"/>
        </pc:sldMkLst>
        <pc:spChg chg="mod">
          <ac:chgData name="MARSH, WANDA" userId="S::wanda.marsh@lhsystems.com::da2e2486-98f2-49dd-b9f7-da72561c1b02" providerId="AD" clId="Web-{21CD4558-37C2-452F-877E-7F666EC58CCE}" dt="2022-07-12T08:08:58.098" v="13" actId="14100"/>
          <ac:spMkLst>
            <pc:docMk/>
            <pc:sldMk cId="1836033922" sldId="298"/>
            <ac:spMk id="8" creationId="{00000000-0000-0000-0000-000000000000}"/>
          </ac:spMkLst>
        </pc:spChg>
      </pc:sldChg>
      <pc:sldChg chg="ord">
        <pc:chgData name="MARSH, WANDA" userId="S::wanda.marsh@lhsystems.com::da2e2486-98f2-49dd-b9f7-da72561c1b02" providerId="AD" clId="Web-{21CD4558-37C2-452F-877E-7F666EC58CCE}" dt="2022-07-12T08:10:01.022" v="15"/>
        <pc:sldMkLst>
          <pc:docMk/>
          <pc:sldMk cId="950464966" sldId="343"/>
        </pc:sldMkLst>
      </pc:sldChg>
      <pc:sldChg chg="modSp del ord">
        <pc:chgData name="MARSH, WANDA" userId="S::wanda.marsh@lhsystems.com::da2e2486-98f2-49dd-b9f7-da72561c1b02" providerId="AD" clId="Web-{21CD4558-37C2-452F-877E-7F666EC58CCE}" dt="2022-07-12T08:19:14.868" v="85"/>
        <pc:sldMkLst>
          <pc:docMk/>
          <pc:sldMk cId="3205765724" sldId="346"/>
        </pc:sldMkLst>
        <pc:spChg chg="mod">
          <ac:chgData name="MARSH, WANDA" userId="S::wanda.marsh@lhsystems.com::da2e2486-98f2-49dd-b9f7-da72561c1b02" providerId="AD" clId="Web-{21CD4558-37C2-452F-877E-7F666EC58CCE}" dt="2022-07-12T08:08:43.879" v="10" actId="20577"/>
          <ac:spMkLst>
            <pc:docMk/>
            <pc:sldMk cId="3205765724" sldId="346"/>
            <ac:spMk id="3" creationId="{FF2EC64B-2C63-4161-ABF6-E0FCD8855C3C}"/>
          </ac:spMkLst>
        </pc:spChg>
      </pc:sldChg>
      <pc:sldChg chg="del">
        <pc:chgData name="MARSH, WANDA" userId="S::wanda.marsh@lhsystems.com::da2e2486-98f2-49dd-b9f7-da72561c1b02" providerId="AD" clId="Web-{21CD4558-37C2-452F-877E-7F666EC58CCE}" dt="2022-07-12T08:06:56.156" v="0"/>
        <pc:sldMkLst>
          <pc:docMk/>
          <pc:sldMk cId="3024609087" sldId="347"/>
        </pc:sldMkLst>
      </pc:sldChg>
      <pc:sldChg chg="delSp modSp add replId">
        <pc:chgData name="MARSH, WANDA" userId="S::wanda.marsh@lhsystems.com::da2e2486-98f2-49dd-b9f7-da72561c1b02" providerId="AD" clId="Web-{21CD4558-37C2-452F-877E-7F666EC58CCE}" dt="2022-07-12T08:18:58.040" v="84" actId="20577"/>
        <pc:sldMkLst>
          <pc:docMk/>
          <pc:sldMk cId="621620495" sldId="355"/>
        </pc:sldMkLst>
        <pc:spChg chg="del mod">
          <ac:chgData name="MARSH, WANDA" userId="S::wanda.marsh@lhsystems.com::da2e2486-98f2-49dd-b9f7-da72561c1b02" providerId="AD" clId="Web-{21CD4558-37C2-452F-877E-7F666EC58CCE}" dt="2022-07-12T08:11:01.930" v="23"/>
          <ac:spMkLst>
            <pc:docMk/>
            <pc:sldMk cId="621620495" sldId="355"/>
            <ac:spMk id="7" creationId="{51AD7297-5B97-7B76-F5F1-2D4A54B8AFFA}"/>
          </ac:spMkLst>
        </pc:spChg>
        <pc:spChg chg="del">
          <ac:chgData name="MARSH, WANDA" userId="S::wanda.marsh@lhsystems.com::da2e2486-98f2-49dd-b9f7-da72561c1b02" providerId="AD" clId="Web-{21CD4558-37C2-452F-877E-7F666EC58CCE}" dt="2022-07-12T08:11:02.946" v="24"/>
          <ac:spMkLst>
            <pc:docMk/>
            <pc:sldMk cId="621620495" sldId="355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1CD4558-37C2-452F-877E-7F666EC58CCE}" dt="2022-07-12T08:18:58.040" v="84" actId="20577"/>
          <ac:spMkLst>
            <pc:docMk/>
            <pc:sldMk cId="621620495" sldId="355"/>
            <ac:spMk id="10" creationId="{00000000-0000-0000-0000-000000000000}"/>
          </ac:spMkLst>
        </pc:spChg>
      </pc:sldChg>
      <pc:sldChg chg="add">
        <pc:chgData name="MARSH, WANDA" userId="S::wanda.marsh@lhsystems.com::da2e2486-98f2-49dd-b9f7-da72561c1b02" providerId="AD" clId="Web-{21CD4558-37C2-452F-877E-7F666EC58CCE}" dt="2022-07-12T08:19:48.479" v="88"/>
        <pc:sldMkLst>
          <pc:docMk/>
          <pc:sldMk cId="1893298240" sldId="356"/>
        </pc:sldMkLst>
      </pc:sldChg>
      <pc:sldChg chg="add del replId">
        <pc:chgData name="MARSH, WANDA" userId="S::wanda.marsh@lhsystems.com::da2e2486-98f2-49dd-b9f7-da72561c1b02" providerId="AD" clId="Web-{21CD4558-37C2-452F-877E-7F666EC58CCE}" dt="2022-07-12T08:19:39.245" v="87"/>
        <pc:sldMkLst>
          <pc:docMk/>
          <pc:sldMk cId="1943725417" sldId="356"/>
        </pc:sldMkLst>
      </pc:sldChg>
      <pc:sldMasterChg chg="addSldLayout">
        <pc:chgData name="MARSH, WANDA" userId="S::wanda.marsh@lhsystems.com::da2e2486-98f2-49dd-b9f7-da72561c1b02" providerId="AD" clId="Web-{21CD4558-37C2-452F-877E-7F666EC58CCE}" dt="2022-07-12T08:19:48.479" v="88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86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87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88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89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90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91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92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93"/>
          </pc:sldLayoutMkLst>
        </pc:sldLayoutChg>
      </pc:sldMasterChg>
    </pc:docChg>
  </pc:docChgLst>
  <pc:docChgLst>
    <pc:chgData name="MARSH, WANDA" userId="S::wanda.marsh@lhsystems.com::da2e2486-98f2-49dd-b9f7-da72561c1b02" providerId="AD" clId="Web-{2C759B57-AC6E-4306-9D85-AC84A9DDBF68}"/>
    <pc:docChg chg="addSld modSld sldOrd modSection">
      <pc:chgData name="MARSH, WANDA" userId="S::wanda.marsh@lhsystems.com::da2e2486-98f2-49dd-b9f7-da72561c1b02" providerId="AD" clId="Web-{2C759B57-AC6E-4306-9D85-AC84A9DDBF68}" dt="2022-07-08T11:36:09.754" v="29"/>
      <pc:docMkLst>
        <pc:docMk/>
      </pc:docMkLst>
      <pc:sldChg chg="addSp delSp modSp ord">
        <pc:chgData name="MARSH, WANDA" userId="S::wanda.marsh@lhsystems.com::da2e2486-98f2-49dd-b9f7-da72561c1b02" providerId="AD" clId="Web-{2C759B57-AC6E-4306-9D85-AC84A9DDBF68}" dt="2022-07-08T11:36:09.754" v="29"/>
        <pc:sldMkLst>
          <pc:docMk/>
          <pc:sldMk cId="1836033922" sldId="298"/>
        </pc:sldMkLst>
        <pc:spChg chg="add del mod">
          <ac:chgData name="MARSH, WANDA" userId="S::wanda.marsh@lhsystems.com::da2e2486-98f2-49dd-b9f7-da72561c1b02" providerId="AD" clId="Web-{2C759B57-AC6E-4306-9D85-AC84A9DDBF68}" dt="2022-07-08T11:35:32.894" v="24"/>
          <ac:spMkLst>
            <pc:docMk/>
            <pc:sldMk cId="1836033922" sldId="298"/>
            <ac:spMk id="7" creationId="{CBFD8581-FFE7-F2E3-C54F-14D109C15E22}"/>
          </ac:spMkLst>
        </pc:spChg>
        <pc:spChg chg="del">
          <ac:chgData name="MARSH, WANDA" userId="S::wanda.marsh@lhsystems.com::da2e2486-98f2-49dd-b9f7-da72561c1b02" providerId="AD" clId="Web-{2C759B57-AC6E-4306-9D85-AC84A9DDBF68}" dt="2022-07-08T11:35:29.159" v="23"/>
          <ac:spMkLst>
            <pc:docMk/>
            <pc:sldMk cId="1836033922" sldId="298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C759B57-AC6E-4306-9D85-AC84A9DDBF68}" dt="2022-07-08T11:35:52.379" v="28" actId="14100"/>
          <ac:spMkLst>
            <pc:docMk/>
            <pc:sldMk cId="1836033922" sldId="298"/>
            <ac:spMk id="10" creationId="{00000000-0000-0000-0000-000000000000}"/>
          </ac:spMkLst>
        </pc:spChg>
      </pc:sldChg>
      <pc:sldChg chg="add replId">
        <pc:chgData name="MARSH, WANDA" userId="S::wanda.marsh@lhsystems.com::da2e2486-98f2-49dd-b9f7-da72561c1b02" providerId="AD" clId="Web-{2C759B57-AC6E-4306-9D85-AC84A9DDBF68}" dt="2022-07-08T11:34:57.283" v="0"/>
        <pc:sldMkLst>
          <pc:docMk/>
          <pc:sldMk cId="2157075244" sldId="351"/>
        </pc:sldMkLst>
      </pc:sldChg>
    </pc:docChg>
  </pc:docChgLst>
  <pc:docChgLst>
    <pc:chgData name="MARSH, WANDA" userId="S::wanda.marsh@lhsystems.com::da2e2486-98f2-49dd-b9f7-da72561c1b02" providerId="AD" clId="Web-{180EE1D2-C45A-4579-80F0-C4BA900C6FCF}"/>
    <pc:docChg chg="addSld delSld modSld sldOrd modSection">
      <pc:chgData name="MARSH, WANDA" userId="S::wanda.marsh@lhsystems.com::da2e2486-98f2-49dd-b9f7-da72561c1b02" providerId="AD" clId="Web-{180EE1D2-C45A-4579-80F0-C4BA900C6FCF}" dt="2022-07-08T12:04:51.888" v="57"/>
      <pc:docMkLst>
        <pc:docMk/>
      </pc:docMkLst>
      <pc:sldChg chg="addSp modSp">
        <pc:chgData name="MARSH, WANDA" userId="S::wanda.marsh@lhsystems.com::da2e2486-98f2-49dd-b9f7-da72561c1b02" providerId="AD" clId="Web-{180EE1D2-C45A-4579-80F0-C4BA900C6FCF}" dt="2022-07-08T11:51:47.391" v="22" actId="1076"/>
        <pc:sldMkLst>
          <pc:docMk/>
          <pc:sldMk cId="1836033922" sldId="298"/>
        </pc:sldMkLst>
        <pc:spChg chg="add mod">
          <ac:chgData name="MARSH, WANDA" userId="S::wanda.marsh@lhsystems.com::da2e2486-98f2-49dd-b9f7-da72561c1b02" providerId="AD" clId="Web-{180EE1D2-C45A-4579-80F0-C4BA900C6FCF}" dt="2022-07-08T11:51:47.391" v="22" actId="1076"/>
          <ac:spMkLst>
            <pc:docMk/>
            <pc:sldMk cId="1836033922" sldId="298"/>
            <ac:spMk id="7" creationId="{51AD7297-5B97-7B76-F5F1-2D4A54B8AFFA}"/>
          </ac:spMkLst>
        </pc:spChg>
        <pc:spChg chg="mod">
          <ac:chgData name="MARSH, WANDA" userId="S::wanda.marsh@lhsystems.com::da2e2486-98f2-49dd-b9f7-da72561c1b02" providerId="AD" clId="Web-{180EE1D2-C45A-4579-80F0-C4BA900C6FCF}" dt="2022-07-08T11:50:08.184" v="7" actId="20577"/>
          <ac:spMkLst>
            <pc:docMk/>
            <pc:sldMk cId="1836033922" sldId="298"/>
            <ac:spMk id="10" creationId="{00000000-0000-0000-0000-000000000000}"/>
          </ac:spMkLst>
        </pc:spChg>
      </pc:sldChg>
      <pc:sldChg chg="del">
        <pc:chgData name="MARSH, WANDA" userId="S::wanda.marsh@lhsystems.com::da2e2486-98f2-49dd-b9f7-da72561c1b02" providerId="AD" clId="Web-{180EE1D2-C45A-4579-80F0-C4BA900C6FCF}" dt="2022-07-08T12:03:51.917" v="51"/>
        <pc:sldMkLst>
          <pc:docMk/>
          <pc:sldMk cId="3195511404" sldId="340"/>
        </pc:sldMkLst>
      </pc:sldChg>
      <pc:sldChg chg="del">
        <pc:chgData name="MARSH, WANDA" userId="S::wanda.marsh@lhsystems.com::da2e2486-98f2-49dd-b9f7-da72561c1b02" providerId="AD" clId="Web-{180EE1D2-C45A-4579-80F0-C4BA900C6FCF}" dt="2022-07-08T11:53:19.879" v="27"/>
        <pc:sldMkLst>
          <pc:docMk/>
          <pc:sldMk cId="2929053372" sldId="350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2:36.914" v="41"/>
        <pc:sldMkLst>
          <pc:docMk/>
          <pc:sldMk cId="2369479403" sldId="352"/>
        </pc:sldMkLst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2" creationId="{E798C815-B310-AA68-C23C-8D02FB07BDEF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3" creationId="{BAD0FA84-82B0-1C8C-208A-0FCA0EAB19D3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4" creationId="{CE7881ED-BE8B-B8D4-EB02-BCBA58116225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5:41.853" v="36"/>
          <ac:spMkLst>
            <pc:docMk/>
            <pc:sldMk cId="2369479403" sldId="352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6" creationId="{4840FCCF-CE4E-0835-2E8B-90A06E4D45A2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7" creationId="{D3D12C02-8423-C524-EF96-7F770033653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8" creationId="{7E6EDB88-9952-B0EA-D226-E96A7E712E09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3:28.566" v="29"/>
        <pc:sldMkLst>
          <pc:docMk/>
          <pc:sldMk cId="1255911155" sldId="353"/>
        </pc:sldMkLst>
      </pc:sldChg>
      <pc:sldChg chg="add del replId">
        <pc:chgData name="MARSH, WANDA" userId="S::wanda.marsh@lhsystems.com::da2e2486-98f2-49dd-b9f7-da72561c1b02" providerId="AD" clId="Web-{180EE1D2-C45A-4579-80F0-C4BA900C6FCF}" dt="2022-07-08T12:01:53.522" v="39"/>
        <pc:sldMkLst>
          <pc:docMk/>
          <pc:sldMk cId="293034562" sldId="354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4:51.888" v="57"/>
        <pc:sldMkLst>
          <pc:docMk/>
          <pc:sldMk cId="3822467622" sldId="354"/>
        </pc:sldMkLst>
        <pc:spChg chg="mod ord">
          <ac:chgData name="MARSH, WANDA" userId="S::wanda.marsh@lhsystems.com::da2e2486-98f2-49dd-b9f7-da72561c1b02" providerId="AD" clId="Web-{180EE1D2-C45A-4579-80F0-C4BA900C6FCF}" dt="2022-07-08T12:02:49.165" v="43"/>
          <ac:spMkLst>
            <pc:docMk/>
            <pc:sldMk cId="3822467622" sldId="354"/>
            <ac:spMk id="2" creationId="{E798C815-B310-AA68-C23C-8D02FB07BDEF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5.447" v="49"/>
          <ac:spMkLst>
            <pc:docMk/>
            <pc:sldMk cId="3822467622" sldId="354"/>
            <ac:spMk id="3" creationId="{BAD0FA84-82B0-1C8C-208A-0FCA0EAB19D3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7.229" v="50"/>
          <ac:spMkLst>
            <pc:docMk/>
            <pc:sldMk cId="3822467622" sldId="354"/>
            <ac:spMk id="4" creationId="{CE7881ED-BE8B-B8D4-EB02-BCBA58116225}"/>
          </ac:spMkLst>
        </pc:spChg>
        <pc:spChg chg="del">
          <ac:chgData name="MARSH, WANDA" userId="S::wanda.marsh@lhsystems.com::da2e2486-98f2-49dd-b9f7-da72561c1b02" providerId="AD" clId="Web-{180EE1D2-C45A-4579-80F0-C4BA900C6FCF}" dt="2022-07-08T12:03:20.385" v="47"/>
          <ac:spMkLst>
            <pc:docMk/>
            <pc:sldMk cId="3822467622" sldId="354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53.946" v="44"/>
          <ac:spMkLst>
            <pc:docMk/>
            <pc:sldMk cId="3822467622" sldId="354"/>
            <ac:spMk id="6" creationId="{77ED2609-6B82-131C-4BD3-F6BBF592636F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4:01.183" v="52"/>
          <ac:spMkLst>
            <pc:docMk/>
            <pc:sldMk cId="3822467622" sldId="354"/>
            <ac:spMk id="7" creationId="{0269C149-8842-9189-087F-BA5587ADBB78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3:03.462" v="45"/>
          <ac:spMkLst>
            <pc:docMk/>
            <pc:sldMk cId="3822467622" sldId="354"/>
            <ac:spMk id="8" creationId="{C0C82FE0-F97C-6CCB-699C-0CC10689B992}"/>
          </ac:spMkLst>
        </pc:spChg>
        <pc:spChg chg="add del mod">
          <ac:chgData name="MARSH, WANDA" userId="S::wanda.marsh@lhsystems.com::da2e2486-98f2-49dd-b9f7-da72561c1b02" providerId="AD" clId="Web-{180EE1D2-C45A-4579-80F0-C4BA900C6FCF}" dt="2022-07-08T12:04:13.652" v="56"/>
          <ac:spMkLst>
            <pc:docMk/>
            <pc:sldMk cId="3822467622" sldId="354"/>
            <ac:spMk id="9" creationId="{336A421F-DE85-4B75-E0AA-021A339F2302}"/>
          </ac:spMkLst>
        </pc:spChg>
        <pc:spChg chg="add">
          <ac:chgData name="MARSH, WANDA" userId="S::wanda.marsh@lhsystems.com::da2e2486-98f2-49dd-b9f7-da72561c1b02" providerId="AD" clId="Web-{180EE1D2-C45A-4579-80F0-C4BA900C6FCF}" dt="2022-07-08T12:04:51.888" v="57"/>
          <ac:spMkLst>
            <pc:docMk/>
            <pc:sldMk cId="3822467622" sldId="354"/>
            <ac:spMk id="10" creationId="{934E9D53-5854-FD54-A24C-C240FDC1ED2E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2:01:31.568" v="38"/>
        <pc:sldMkLst>
          <pc:docMk/>
          <pc:sldMk cId="229235632" sldId="355"/>
        </pc:sldMkLst>
      </pc:sldChg>
      <pc:sldChg chg="addSp add del">
        <pc:chgData name="MARSH, WANDA" userId="S::wanda.marsh@lhsystems.com::da2e2486-98f2-49dd-b9f7-da72561c1b02" providerId="AD" clId="Web-{180EE1D2-C45A-4579-80F0-C4BA900C6FCF}" dt="2022-07-08T11:54:44.491" v="35"/>
        <pc:sldMkLst>
          <pc:docMk/>
          <pc:sldMk cId="2286776907" sldId="355"/>
        </pc:sldMkLst>
        <pc:spChg chg="add">
          <ac:chgData name="MARSH, WANDA" userId="S::wanda.marsh@lhsystems.com::da2e2486-98f2-49dd-b9f7-da72561c1b02" providerId="AD" clId="Web-{180EE1D2-C45A-4579-80F0-C4BA900C6FCF}" dt="2022-07-08T11:54:32.788" v="33"/>
          <ac:spMkLst>
            <pc:docMk/>
            <pc:sldMk cId="2286776907" sldId="355"/>
            <ac:spMk id="5" creationId="{48A37866-FBCB-2256-73C6-A95527648586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4:35.225" v="34"/>
          <ac:spMkLst>
            <pc:docMk/>
            <pc:sldMk cId="2286776907" sldId="355"/>
            <ac:spMk id="6" creationId="{31FEDC2A-2622-825E-BC73-B05095D544D6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4:12.209" v="31"/>
        <pc:sldMkLst>
          <pc:docMk/>
          <pc:sldMk cId="3286649876" sldId="355"/>
        </pc:sldMkLst>
      </pc:sldChg>
      <pc:sldMasterChg chg="addSldLayout">
        <pc:chgData name="MARSH, WANDA" userId="S::wanda.marsh@lhsystems.com::da2e2486-98f2-49dd-b9f7-da72561c1b02" providerId="AD" clId="Web-{180EE1D2-C45A-4579-80F0-C4BA900C6FCF}" dt="2022-07-08T11:54:20.818" v="32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3270475851" sldId="2147483782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271464520" sldId="2147483783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1421432207" sldId="2147483784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008744914" sldId="2147483785"/>
          </pc:sldLayoutMkLst>
        </pc:sldLayoutChg>
      </pc:sldMasterChg>
    </pc:docChg>
  </pc:docChgLst>
  <pc:docChgLst>
    <pc:chgData name="VERES, JANOS" userId="S::janos.veres@lhsystems.com::c10494d3-c570-44be-b9ee-e8ca80db21a2" providerId="AD" clId="Web-{1D269972-A7AD-4520-A8EB-E356448074D7}"/>
    <pc:docChg chg="modSld">
      <pc:chgData name="VERES, JANOS" userId="S::janos.veres@lhsystems.com::c10494d3-c570-44be-b9ee-e8ca80db21a2" providerId="AD" clId="Web-{1D269972-A7AD-4520-A8EB-E356448074D7}" dt="2022-07-12T14:27:19.944" v="0"/>
      <pc:docMkLst>
        <pc:docMk/>
      </pc:docMkLst>
      <pc:sldChg chg="delSp">
        <pc:chgData name="VERES, JANOS" userId="S::janos.veres@lhsystems.com::c10494d3-c570-44be-b9ee-e8ca80db21a2" providerId="AD" clId="Web-{1D269972-A7AD-4520-A8EB-E356448074D7}" dt="2022-07-12T14:27:19.944" v="0"/>
        <pc:sldMkLst>
          <pc:docMk/>
          <pc:sldMk cId="3822467622" sldId="354"/>
        </pc:sldMkLst>
        <pc:spChg chg="del">
          <ac:chgData name="VERES, JANOS" userId="S::janos.veres@lhsystems.com::c10494d3-c570-44be-b9ee-e8ca80db21a2" providerId="AD" clId="Web-{1D269972-A7AD-4520-A8EB-E356448074D7}" dt="2022-07-12T14:27:19.944" v="0"/>
          <ac:spMkLst>
            <pc:docMk/>
            <pc:sldMk cId="3822467622" sldId="354"/>
            <ac:spMk id="10" creationId="{934E9D53-5854-FD54-A24C-C240FDC1ED2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Session</a:t>
            </a:r>
            <a:r>
              <a:rPr lang="de-DE" baseline="0" dirty="0" smtClean="0"/>
              <a:t> is recorded</a:t>
            </a:r>
          </a:p>
          <a:p>
            <a:r>
              <a:rPr lang="de-DE" baseline="0" dirty="0" smtClean="0"/>
              <a:t>- Audience is muted</a:t>
            </a:r>
          </a:p>
          <a:p>
            <a:r>
              <a:rPr lang="de-DE" baseline="0" dirty="0" smtClean="0"/>
              <a:t>- Questions in the chat</a:t>
            </a:r>
          </a:p>
          <a:p>
            <a:r>
              <a:rPr lang="de-DE" baseline="0" dirty="0" smtClean="0"/>
              <a:t>- Q&amp;A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audience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Describe briefly</a:t>
            </a:r>
            <a:r>
              <a:rPr lang="de-DE" baseline="0" dirty="0" smtClean="0"/>
              <a:t> what we see</a:t>
            </a:r>
          </a:p>
          <a:p>
            <a:r>
              <a:rPr lang="de-DE" baseline="0" dirty="0" smtClean="0"/>
              <a:t>Connect with the Application slide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8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7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4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8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7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7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Agility</a:t>
            </a:r>
            <a:r>
              <a:rPr lang="de-DE" baseline="0" dirty="0" smtClean="0"/>
              <a:t> across the organisation</a:t>
            </a:r>
          </a:p>
          <a:p>
            <a:r>
              <a:rPr lang="de-DE" baseline="0" dirty="0" smtClean="0"/>
              <a:t>- Sales vs Production</a:t>
            </a:r>
          </a:p>
          <a:p>
            <a:r>
              <a:rPr lang="de-DE" baseline="0" dirty="0" smtClean="0"/>
              <a:t>- Agility in the code base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lot of organisations</a:t>
            </a:r>
            <a:r>
              <a:rPr lang="de-DE" baseline="0" dirty="0" smtClean="0"/>
              <a:t>/teams use Scrum but they are not truely agile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r>
              <a:rPr lang="en-US" baseline="0" dirty="0" smtClean="0"/>
              <a:t> -&gt; C#/Java …</a:t>
            </a:r>
          </a:p>
          <a:p>
            <a:r>
              <a:rPr lang="en-US" baseline="0" dirty="0" smtClean="0"/>
              <a:t>Frontend -&gt; Angular/React…</a:t>
            </a:r>
          </a:p>
          <a:p>
            <a:r>
              <a:rPr lang="en-US" baseline="0" dirty="0" smtClean="0"/>
              <a:t>Seems to me the we mean … client side/server side</a:t>
            </a:r>
          </a:p>
          <a:p>
            <a:endParaRPr lang="en-US" dirty="0" smtClean="0"/>
          </a:p>
          <a:p>
            <a:r>
              <a:rPr lang="en-US" dirty="0" smtClean="0"/>
              <a:t>Front</a:t>
            </a:r>
            <a:r>
              <a:rPr lang="en-US" baseline="0" dirty="0" smtClean="0"/>
              <a:t> end is the UI and backend is the logic behind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say application we usually mean what th</a:t>
            </a:r>
            <a:r>
              <a:rPr lang="en-US" baseline="0" dirty="0" smtClean="0"/>
              <a:t>e user sees </a:t>
            </a:r>
          </a:p>
          <a:p>
            <a:r>
              <a:rPr lang="en-US" baseline="0" dirty="0" smtClean="0"/>
              <a:t>The standard modern web app is 2 application </a:t>
            </a:r>
          </a:p>
          <a:p>
            <a:r>
              <a:rPr lang="en-US" baseline="0" dirty="0" smtClean="0"/>
              <a:t>Client and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9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8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7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5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9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0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8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think-cell Folie" r:id="rId41" imgW="306" imgH="306" progId="TCLayout.ActiveDocument.1">
                  <p:embed/>
                </p:oleObj>
              </mc:Choice>
              <mc:Fallback>
                <p:oleObj name="think-cell Folie" r:id="rId41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8.jpg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9.jpg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1.png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2.jpg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3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4.jpeg"/><Relationship Id="rId2" Type="http://schemas.openxmlformats.org/officeDocument/2006/relationships/tags" Target="../tags/tag6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7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g1830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mailto:evangelos.barmpas@lhsystems.com" TargetMode="External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6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5.emf"/><Relationship Id="rId2" Type="http://schemas.openxmlformats.org/officeDocument/2006/relationships/tags" Target="../tags/tag64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image" Target="../media/image15.emf"/><Relationship Id="rId2" Type="http://schemas.openxmlformats.org/officeDocument/2006/relationships/tags" Target="../tags/tag66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68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70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0.jpeg"/><Relationship Id="rId2" Type="http://schemas.openxmlformats.org/officeDocument/2006/relationships/tags" Target="../tags/tag7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79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67337" y="913107"/>
            <a:ext cx="6553200" cy="3020717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rgbClr val="FFAD00"/>
                </a:solidFill>
              </a:rPr>
              <a:t>Application</a:t>
            </a:r>
            <a:endParaRPr lang="en-US" dirty="0">
              <a:solidFill>
                <a:srgbClr val="FFAD00"/>
              </a:solidFill>
            </a:endParaRPr>
          </a:p>
          <a:p>
            <a:pPr algn="ctr"/>
            <a:r>
              <a:rPr lang="en-US" sz="4800" dirty="0" smtClean="0"/>
              <a:t>What is it ?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Application is the </a:t>
            </a:r>
            <a:r>
              <a:rPr lang="en-US" sz="2000" dirty="0" smtClean="0">
                <a:solidFill>
                  <a:srgbClr val="FFAD00"/>
                </a:solidFill>
              </a:rPr>
              <a:t>collection of objects </a:t>
            </a:r>
            <a:r>
              <a:rPr lang="en-US" sz="2000" dirty="0" smtClean="0"/>
              <a:t>in the code and the </a:t>
            </a:r>
            <a:r>
              <a:rPr lang="en-US" sz="2000" dirty="0" smtClean="0">
                <a:solidFill>
                  <a:srgbClr val="FFAD00"/>
                </a:solidFill>
              </a:rPr>
              <a:t>business rules </a:t>
            </a:r>
            <a:r>
              <a:rPr lang="en-US" sz="2000" dirty="0" smtClean="0"/>
              <a:t>that apply to them.</a:t>
            </a:r>
            <a:endParaRPr lang="de-CH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7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Productivity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42347"/>
              </p:ext>
            </p:extLst>
          </p:nvPr>
        </p:nvGraphicFramePr>
        <p:xfrm>
          <a:off x="191646" y="879475"/>
          <a:ext cx="2721756" cy="2392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835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When little or no thought is given to the cleanliness of the code or the structure of the design, as the project grows and complexity increases, the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effort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for any given new feature,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increases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as well.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11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2" y="879475"/>
            <a:ext cx="5549052" cy="3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0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Cost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47786"/>
              </p:ext>
            </p:extLst>
          </p:nvPr>
        </p:nvGraphicFramePr>
        <p:xfrm>
          <a:off x="5980361" y="879475"/>
          <a:ext cx="2721756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What caused this remarkable change in productivity? Why was the code 40 times more expensive to produce in release 8 as opposed to release 1?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12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1" y="714374"/>
            <a:ext cx="5580063" cy="36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02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529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Some Theory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7337" y="1027687"/>
            <a:ext cx="4299903" cy="26451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Clean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Hexagonal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Onion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Ports &amp; Adapters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SOLID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14</a:t>
            </a:fld>
            <a:endParaRPr lang="de-DE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2" r="14062"/>
          <a:stretch/>
        </p:blipFill>
        <p:spPr>
          <a:xfrm>
            <a:off x="4587240" y="730263"/>
            <a:ext cx="41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Clean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15</a:t>
            </a:fld>
            <a:endParaRPr lang="de-DE" noProof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99" y="340646"/>
            <a:ext cx="6295964" cy="44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Hexagonal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16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05" y="609601"/>
            <a:ext cx="4963583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Ports &amp; Adapters</a:t>
            </a:r>
            <a:br>
              <a:rPr lang="en-US" dirty="0" smtClean="0"/>
            </a:b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2" y="747156"/>
            <a:ext cx="5583778" cy="38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193800"/>
            <a:ext cx="8497887" cy="2854325"/>
          </a:xfrm>
        </p:spPr>
        <p:txBody>
          <a:bodyPr/>
          <a:lstStyle/>
          <a:p>
            <a:r>
              <a:rPr lang="en-US" dirty="0" smtClean="0"/>
              <a:t>Single Responsibility Principal (SRP)</a:t>
            </a:r>
          </a:p>
          <a:p>
            <a:r>
              <a:rPr lang="en-US" dirty="0" smtClean="0"/>
              <a:t> - </a:t>
            </a:r>
            <a:r>
              <a:rPr lang="en-US" b="0" dirty="0" smtClean="0"/>
              <a:t>Group things, that change together</a:t>
            </a:r>
          </a:p>
          <a:p>
            <a:r>
              <a:rPr lang="en-US" dirty="0" smtClean="0"/>
              <a:t>Open Closed Principal (OCP)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The code should be open for extension and closed for modification</a:t>
            </a:r>
          </a:p>
          <a:p>
            <a:r>
              <a:rPr lang="en-US" dirty="0" err="1" smtClean="0"/>
              <a:t>Liskov’s</a:t>
            </a:r>
            <a:r>
              <a:rPr lang="en-US" dirty="0" smtClean="0"/>
              <a:t> Substitution Principal (LSP)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Derived </a:t>
            </a:r>
            <a:r>
              <a:rPr lang="en-US" b="0" dirty="0"/>
              <a:t>classes should </a:t>
            </a:r>
            <a:r>
              <a:rPr lang="en-US" b="0" dirty="0" smtClean="0"/>
              <a:t>extend </a:t>
            </a:r>
            <a:r>
              <a:rPr lang="en-US" b="0" dirty="0"/>
              <a:t>their base classes without changing their behavior</a:t>
            </a:r>
          </a:p>
          <a:p>
            <a:r>
              <a:rPr lang="en-US" dirty="0" smtClean="0"/>
              <a:t>Interface Segregation Principal (ISP)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Just expose only the things that are needed to the consumer</a:t>
            </a:r>
          </a:p>
          <a:p>
            <a:r>
              <a:rPr lang="en-US" dirty="0" smtClean="0"/>
              <a:t>Dependency Inversion Principal (DIP)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The flow of control is opposite to the flow of execution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0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03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910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Into the Code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91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4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2019869"/>
            <a:ext cx="6330147" cy="1671849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sz="4600" dirty="0" smtClean="0">
                <a:solidFill>
                  <a:srgbClr val="05164D"/>
                </a:solidFill>
              </a:rPr>
              <a:t>Agile Software Architecture</a:t>
            </a:r>
            <a:r>
              <a:rPr lang="en-US" sz="4000" dirty="0">
                <a:solidFill>
                  <a:srgbClr val="05164D"/>
                </a:solidFill>
              </a:rPr>
              <a:t> 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1AD7297-5B97-7B76-F5F1-2D4A54B8AFFA}"/>
              </a:ext>
            </a:extLst>
          </p:cNvPr>
          <p:cNvSpPr txBox="1">
            <a:spLocks/>
          </p:cNvSpPr>
          <p:nvPr/>
        </p:nvSpPr>
        <p:spPr>
          <a:xfrm>
            <a:off x="-821" y="3787007"/>
            <a:ext cx="6335661" cy="56289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 smtClean="0">
                <a:solidFill>
                  <a:srgbClr val="05164D"/>
                </a:solidFill>
              </a:rPr>
              <a:t>Evangelos</a:t>
            </a:r>
            <a:r>
              <a:rPr lang="en-US" sz="2000" dirty="0" smtClean="0">
                <a:solidFill>
                  <a:srgbClr val="05164D"/>
                </a:solidFill>
              </a:rPr>
              <a:t>, </a:t>
            </a:r>
            <a:r>
              <a:rPr lang="en-US" sz="2000" dirty="0" err="1" smtClean="0">
                <a:solidFill>
                  <a:srgbClr val="05164D"/>
                </a:solidFill>
              </a:rPr>
              <a:t>Barmpas</a:t>
            </a:r>
            <a:r>
              <a:rPr lang="en-US" sz="2000" dirty="0" smtClean="0">
                <a:solidFill>
                  <a:srgbClr val="05164D"/>
                </a:solidFill>
              </a:rPr>
              <a:t>, Software Engineer</a:t>
            </a:r>
            <a:endParaRPr lang="en-US" sz="2000" dirty="0">
              <a:solidFill>
                <a:srgbClr val="05164D"/>
              </a:solidFill>
            </a:endParaRP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4539152"/>
            <a:ext cx="1448891" cy="29631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000" dirty="0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0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04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Conclusion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Quote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35856" y="1080993"/>
            <a:ext cx="6903244" cy="2309907"/>
          </a:xfrm>
        </p:spPr>
        <p:txBody>
          <a:bodyPr/>
          <a:lstStyle/>
          <a:p>
            <a:pPr lvl="1" algn="ctr"/>
            <a:r>
              <a:rPr lang="en-US" sz="3200" dirty="0" smtClean="0">
                <a:solidFill>
                  <a:srgbClr val="05164D"/>
                </a:solidFill>
              </a:rPr>
              <a:t>“A good software architecture allows major decisions to be differed. </a:t>
            </a:r>
          </a:p>
          <a:p>
            <a:pPr lvl="1" algn="ctr"/>
            <a:r>
              <a:rPr lang="en-US" sz="3200" dirty="0" smtClean="0">
                <a:solidFill>
                  <a:srgbClr val="05164D"/>
                </a:solidFill>
              </a:rPr>
              <a:t>A good Architect maximizes the number of decisions </a:t>
            </a:r>
            <a:r>
              <a:rPr lang="en-US" sz="3200" dirty="0" smtClean="0">
                <a:solidFill>
                  <a:srgbClr val="FFAD00"/>
                </a:solidFill>
              </a:rPr>
              <a:t>not</a:t>
            </a:r>
            <a:r>
              <a:rPr lang="en-US" sz="3200" dirty="0" smtClean="0">
                <a:solidFill>
                  <a:srgbClr val="05164D"/>
                </a:solidFill>
              </a:rPr>
              <a:t> made.”</a:t>
            </a:r>
            <a:endParaRPr lang="en-US" sz="3200" dirty="0">
              <a:solidFill>
                <a:srgbClr val="05164D"/>
              </a:solidFill>
            </a:endParaRPr>
          </a:p>
          <a:p>
            <a:pPr lvl="1" algn="r"/>
            <a:r>
              <a:rPr lang="en-US" dirty="0" smtClean="0"/>
              <a:t>Uncle Bob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757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Conclusion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Work with domain experts</a:t>
            </a:r>
          </a:p>
          <a:p>
            <a:pPr marL="429750" lvl="2" indent="-285750"/>
            <a:r>
              <a:rPr lang="en-US" dirty="0" smtClean="0"/>
              <a:t>Define the domain entities</a:t>
            </a:r>
          </a:p>
          <a:p>
            <a:pPr marL="429750" lvl="2" indent="-285750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and common understanding </a:t>
            </a:r>
          </a:p>
          <a:p>
            <a:pPr marL="429750" lvl="2" indent="-285750"/>
            <a:r>
              <a:rPr lang="en-US" dirty="0" smtClean="0"/>
              <a:t>Develop a common </a:t>
            </a:r>
            <a:r>
              <a:rPr lang="en-US" dirty="0"/>
              <a:t>language to </a:t>
            </a:r>
            <a:r>
              <a:rPr lang="en-US" dirty="0" smtClean="0"/>
              <a:t>communicate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Analyze dependencies and recognize </a:t>
            </a: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boundaries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The core of the application should be protected from changes in the environment</a:t>
            </a:r>
          </a:p>
          <a:p>
            <a:pPr marL="429750" lvl="2" indent="-285750"/>
            <a:r>
              <a:rPr lang="en-US" dirty="0" smtClean="0"/>
              <a:t>Ideally the core layer should have zero dependencies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Differ important decisions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Heavily Unit test the core of the application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Don’t over-engineer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29750" lvl="2" indent="-285750"/>
            <a:endParaRPr lang="en-US" dirty="0" smtClean="0"/>
          </a:p>
          <a:p>
            <a:pPr marL="285750" lvl="1" indent="-285750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15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most important thing in software development is </a:t>
            </a:r>
            <a:r>
              <a:rPr lang="en-US" dirty="0">
                <a:solidFill>
                  <a:srgbClr val="FFAD00"/>
                </a:solidFill>
              </a:rPr>
              <a:t>Communication</a:t>
            </a:r>
            <a:r>
              <a:rPr lang="en-US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5577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354013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24</a:t>
            </a:fld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" y="745984"/>
            <a:ext cx="1711629" cy="2235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6" y="745984"/>
            <a:ext cx="1711629" cy="2235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25" y="745985"/>
            <a:ext cx="1692197" cy="2235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2" y="745985"/>
            <a:ext cx="1691663" cy="22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0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612777"/>
            <a:ext cx="8497887" cy="3578223"/>
          </a:xfrm>
        </p:spPr>
        <p:txBody>
          <a:bodyPr/>
          <a:lstStyle/>
          <a:p>
            <a:pPr algn="ctr"/>
            <a:r>
              <a:rPr lang="en-US" baseline="0" noProof="0" dirty="0" smtClean="0"/>
              <a:t>Questions</a:t>
            </a:r>
          </a:p>
          <a:p>
            <a:pPr algn="ctr"/>
            <a:r>
              <a:rPr lang="en-US" sz="15000" baseline="0" noProof="0" dirty="0" smtClean="0">
                <a:solidFill>
                  <a:srgbClr val="FFAD00"/>
                </a:solidFill>
              </a:rPr>
              <a:t>?</a:t>
            </a:r>
            <a:endParaRPr lang="en-US" sz="15000" baseline="0" noProof="0" dirty="0">
              <a:solidFill>
                <a:srgbClr val="FFAD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25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2366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 dirty="0" err="1" smtClean="0"/>
              <a:t>Evangelos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Barmpas</a:t>
            </a:r>
            <a:r>
              <a:rPr lang="en-US" dirty="0"/>
              <a:t/>
            </a:r>
            <a:br>
              <a:rPr lang="en-US" dirty="0"/>
            </a:br>
            <a:r>
              <a:rPr lang="en-US" baseline="0" dirty="0" smtClean="0">
                <a:hlinkClick r:id="rId7"/>
              </a:rPr>
              <a:t>evangelos</a:t>
            </a:r>
            <a:r>
              <a:rPr lang="en-US" dirty="0" smtClean="0">
                <a:hlinkClick r:id="rId7"/>
              </a:rPr>
              <a:t>.barmpas</a:t>
            </a:r>
            <a:r>
              <a:rPr lang="en-US" baseline="0" dirty="0" smtClean="0">
                <a:hlinkClick r:id="rId7"/>
              </a:rPr>
              <a:t>@lhsystems.com</a:t>
            </a:r>
            <a:endParaRPr lang="en-US" baseline="0" dirty="0" smtClean="0"/>
          </a:p>
          <a:p>
            <a:r>
              <a:rPr lang="en-US" dirty="0" smtClean="0">
                <a:hlinkClick r:id="rId8"/>
              </a:rPr>
              <a:t>https://github.com/vag1830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References</a:t>
            </a:r>
            <a:endParaRPr lang="en-US" noProof="0" dirty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27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6534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Hints and tricks: Presenting in front of a camera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/>
          <a:lstStyle/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Introduce yourself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Stand up 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Have </a:t>
            </a:r>
            <a:r>
              <a:rPr lang="en-US" sz="1050" dirty="0"/>
              <a:t>an co-moderator </a:t>
            </a:r>
            <a:r>
              <a:rPr lang="en-US" sz="1050" b="0" dirty="0"/>
              <a:t>ready for your presentation </a:t>
            </a:r>
            <a:r>
              <a:rPr lang="en-US" sz="1050" b="0" dirty="0">
                <a:sym typeface="Wingdings" panose="05000000000000000000" pitchFamily="2" charset="2"/>
              </a:rPr>
              <a:t>who </a:t>
            </a:r>
            <a:r>
              <a:rPr lang="en-US" sz="1050" dirty="0">
                <a:sym typeface="Wingdings" panose="05000000000000000000" pitchFamily="2" charset="2"/>
              </a:rPr>
              <a:t>can monitor the chat and </a:t>
            </a:r>
            <a:r>
              <a:rPr lang="en-US" sz="1050" b="0" dirty="0">
                <a:sym typeface="Wingdings" panose="05000000000000000000" pitchFamily="2" charset="2"/>
              </a:rPr>
              <a:t>who can help you to read through questions and in case you are dropped out, your helper can inform the audience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Talk with passion, the more positive and exited you are about the information you are transmitting the more people will pay attention to you</a:t>
            </a:r>
            <a:endParaRPr lang="en-US" sz="1050" b="0" dirty="0"/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Begin your session using an upbeat tone that captures the audience’s attention immediately. Pace yourself so that you can maintain your energy throughout your presentation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Dress professionally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 sure to test your audio first to make sure the sound is clear. “People will forgive bad video, but if they can’t hear you, they’ll leave,” says Braithwaite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Try to convey emotions into your slide deck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 rot="812534">
            <a:off x="6648773" y="506116"/>
            <a:ext cx="1999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err="1">
                <a:solidFill>
                  <a:srgbClr val="FF0000"/>
                </a:solidFill>
              </a:rPr>
              <a:t>Please</a:t>
            </a:r>
            <a:r>
              <a:rPr lang="de-DE" sz="1200" b="1">
                <a:solidFill>
                  <a:srgbClr val="FF0000"/>
                </a:solidFill>
              </a:rPr>
              <a:t> </a:t>
            </a:r>
            <a:r>
              <a:rPr lang="de-DE" sz="1200" b="1" err="1">
                <a:solidFill>
                  <a:srgbClr val="FF0000"/>
                </a:solidFill>
              </a:rPr>
              <a:t>delete</a:t>
            </a:r>
            <a:r>
              <a:rPr lang="de-DE" sz="1200" b="1">
                <a:solidFill>
                  <a:srgbClr val="FF0000"/>
                </a:solidFill>
              </a:rPr>
              <a:t> after </a:t>
            </a:r>
            <a:r>
              <a:rPr lang="de-DE" sz="1200" b="1" err="1">
                <a:solidFill>
                  <a:srgbClr val="FF0000"/>
                </a:solidFill>
              </a:rPr>
              <a:t>reading</a:t>
            </a:r>
            <a:endParaRPr lang="de-DE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Checklist </a:t>
            </a:r>
            <a:r>
              <a:rPr lang="en-US" noProof="0" dirty="0"/>
              <a:t>2</a:t>
            </a:r>
            <a:r>
              <a:rPr lang="en-US" dirty="0"/>
              <a:t>: 45 minutes presentation means max 40 min. presentation and 5 minutes Q &amp; A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7" y="1131888"/>
            <a:ext cx="8004255" cy="3419475"/>
          </a:xfrm>
        </p:spPr>
        <p:txBody>
          <a:bodyPr vert="horz" lIns="0" tIns="0" rIns="0" bIns="0" rtlCol="0" anchor="t">
            <a:noAutofit/>
          </a:bodyPr>
          <a:lstStyle/>
          <a:p>
            <a:pPr marL="143510" lvl="2" indent="-143510"/>
            <a:r>
              <a:rPr lang="en-US" sz="1200" dirty="0">
                <a:sym typeface="Wingdings" panose="05000000000000000000" pitchFamily="2" charset="2"/>
              </a:rPr>
              <a:t>Please keep slides short! </a:t>
            </a:r>
            <a:r>
              <a:rPr lang="en-US" sz="1200" dirty="0"/>
              <a:t>Calculate only 5-10 minutes introduction to the topic using slides.</a:t>
            </a:r>
          </a:p>
          <a:p>
            <a:pPr marL="143510" lvl="2" indent="-143510"/>
            <a:endParaRPr lang="en-US" sz="1200" dirty="0"/>
          </a:p>
          <a:p>
            <a:pPr marL="143510" lvl="2" indent="-143510"/>
            <a:r>
              <a:rPr lang="en-US" sz="1200" dirty="0"/>
              <a:t>Provide as many hands-on experiences as possible! Use your Terminal and IDE.</a:t>
            </a:r>
            <a:endParaRPr lang="en-US" dirty="0"/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Stick to the time. Make sure to not present longer than 40 (+5 for Q&amp;A) minutes.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Try involve your audience by focusing on typical developer problems and practical solutions.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The audience is quite “heterogenic” in terms of expert level, you are presenting in front of Software Engineers (Software Developer, DevOps Engineer, UI/UX Engineer, Software Architect, Test Engineer or similar), so start to onboard all first and then jump deeper in the topic.</a:t>
            </a:r>
          </a:p>
          <a:p>
            <a:pPr marL="0" lvl="2" indent="0">
              <a:buNone/>
            </a:pPr>
            <a:endParaRPr lang="en-US" sz="1200"/>
          </a:p>
          <a:p>
            <a:pPr marL="143510" lvl="2" indent="-143510"/>
            <a:r>
              <a:rPr lang="en-US" sz="1200" dirty="0"/>
              <a:t>Please do a dry run before the meeting.</a:t>
            </a:r>
          </a:p>
          <a:p>
            <a:pPr marL="0" lvl="2" indent="0">
              <a:buNone/>
            </a:pPr>
            <a:endParaRPr lang="en-US" sz="1200" b="1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29</a:t>
            </a:fld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 rot="812534">
            <a:off x="6491759" y="906030"/>
            <a:ext cx="21453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dirty="0" err="1">
                <a:solidFill>
                  <a:srgbClr val="FF0000"/>
                </a:solidFill>
              </a:rPr>
              <a:t>Please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delete</a:t>
            </a:r>
            <a:r>
              <a:rPr lang="de-DE" sz="1200" b="1" dirty="0">
                <a:solidFill>
                  <a:srgbClr val="FF0000"/>
                </a:solidFill>
              </a:rPr>
              <a:t> after </a:t>
            </a:r>
            <a:r>
              <a:rPr lang="de-DE" sz="1200" b="1" dirty="0" err="1">
                <a:solidFill>
                  <a:srgbClr val="FF0000"/>
                </a:solidFill>
              </a:rPr>
              <a:t>reading</a:t>
            </a:r>
            <a:endParaRPr lang="de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13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9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Checklist 1 </a:t>
            </a:r>
            <a:r>
              <a:rPr lang="en-US" noProof="0"/>
              <a:t/>
            </a:r>
            <a:br>
              <a:rPr lang="en-US" noProof="0"/>
            </a:br>
            <a:r>
              <a:rPr lang="en-US" baseline="0" noProof="0"/>
              <a:t>File size, images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8" y="1131888"/>
            <a:ext cx="5510518" cy="3419475"/>
          </a:xfrm>
        </p:spPr>
        <p:txBody>
          <a:bodyPr/>
          <a:lstStyle/>
          <a:p>
            <a:pPr marL="228600" lvl="2" indent="-228600">
              <a:buFont typeface="+mj-lt"/>
              <a:buAutoNum type="arabicPeriod" startAt="7"/>
            </a:pPr>
            <a:r>
              <a:rPr lang="en-US" sz="1200" b="1" baseline="0" noProof="0"/>
              <a:t>File size, images: </a:t>
            </a:r>
            <a:r>
              <a:rPr lang="en-US" sz="1200" baseline="0" noProof="0"/>
              <a:t>Images are mostly responsible for large file sizes.</a:t>
            </a:r>
          </a:p>
          <a:p>
            <a:pPr marL="334963" lvl="3" indent="-155575"/>
            <a:r>
              <a:rPr lang="en-US" sz="1200" baseline="0" noProof="0"/>
              <a:t>Only use images in the RGB color space, limit the dimensions beforehand if possible.</a:t>
            </a:r>
          </a:p>
          <a:p>
            <a:pPr marL="334963" lvl="3" indent="-155575"/>
            <a:r>
              <a:rPr lang="en-US" sz="1200" baseline="0" noProof="0"/>
              <a:t>Recommended size for full formats: 900 - 1200px width.</a:t>
            </a:r>
          </a:p>
          <a:p>
            <a:pPr marL="334963" lvl="3" indent="-155575"/>
            <a:r>
              <a:rPr lang="en-US" sz="1200" baseline="0" noProof="0"/>
              <a:t>You can adjust the settings (reduce values) under “File/Options/Advanced” if the file size is too large. </a:t>
            </a:r>
            <a:r>
              <a:rPr lang="en-US" sz="1200" noProof="0"/>
              <a:t/>
            </a:r>
            <a:br>
              <a:rPr lang="en-US" sz="1200" noProof="0"/>
            </a:br>
            <a:r>
              <a:rPr lang="en-US" sz="1200" noProof="0"/>
              <a:t/>
            </a:r>
            <a:br>
              <a:rPr lang="en-US" sz="1200" noProof="0"/>
            </a:br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Tip:</a:t>
            </a:r>
            <a:r>
              <a:rPr lang="en-US" sz="1200" baseline="0" noProof="0"/>
              <a:t> Create a backup file beforehand, as these settings are irreversible. Presentation can become unsightly.</a:t>
            </a:r>
            <a:endParaRPr lang="en-US" sz="1200" noProof="0"/>
          </a:p>
          <a:p>
            <a:pPr marL="334963" lvl="3" indent="-155575"/>
            <a:r>
              <a:rPr lang="en-US" sz="1200" baseline="0" noProof="0"/>
              <a:t>Using “Save as” rather than simply saving can also reduce the file size.</a:t>
            </a:r>
            <a:endParaRPr lang="en-US" sz="1200" noProof="0"/>
          </a:p>
          <a:p>
            <a:pPr marL="334963" lvl="3" indent="-155575"/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Info:</a:t>
            </a:r>
            <a:r>
              <a:rPr lang="en-US" sz="1200" baseline="0" noProof="0"/>
              <a:t> Each full image means a file size increase of about 1.5 MB.</a:t>
            </a:r>
            <a:endParaRPr lang="en-US" sz="1200" noProof="0"/>
          </a:p>
          <a:p>
            <a:pPr lvl="0"/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30</a:t>
            </a:fld>
            <a:endParaRPr lang="de-DE" noProof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15711"/>
              </p:ext>
            </p:extLst>
          </p:nvPr>
        </p:nvGraphicFramePr>
        <p:xfrm>
          <a:off x="6265225" y="1134491"/>
          <a:ext cx="2520000" cy="26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activate the option “Discard editing data”, changes can no longer be undone, but data is reduced.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possible, do not let PowerPoint compress the images.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aseline="0">
                          <a:solidFill>
                            <a:schemeClr val="bg1"/>
                          </a:solidFill>
                          <a:latin typeface="+mn-lt"/>
                        </a:rPr>
                        <a:t>Caution! </a:t>
                      </a: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uncheck the lower box, the image quality drops noticeably - check the loaded logos. </a:t>
                      </a:r>
                      <a: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This process cannot be reversed.</a:t>
                      </a:r>
                      <a:endParaRPr lang="de-DE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053" y="3613235"/>
            <a:ext cx="2506344" cy="827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701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67FF3EB-B567-06E4-E825-CD3A6F027449}"/>
              </a:ext>
            </a:extLst>
          </p:cNvPr>
          <p:cNvSpPr txBox="1"/>
          <p:nvPr/>
        </p:nvSpPr>
        <p:spPr>
          <a:xfrm>
            <a:off x="3200400" y="2343150"/>
            <a:ext cx="121026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r>
              <a:rPr lang="de-DE" sz="1200" dirty="0" err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94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4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17807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Rupitis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tiasitiae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et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 dirty="0" smtClean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bg1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6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8C815-B310-AA68-C23C-8D02FB07BD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87337" y="4790748"/>
            <a:ext cx="2160000" cy="92333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FA84-82B0-1C8C-208A-0FCA0EAB19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87338" y="4695825"/>
            <a:ext cx="2160000" cy="92333"/>
          </a:xfrm>
        </p:spPr>
        <p:txBody>
          <a:bodyPr/>
          <a:lstStyle/>
          <a:p>
            <a:r>
              <a:rPr lang="en-US" baseline="0" dirty="0"/>
              <a:t>LSY Developer Conference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881ED-BE8B-B8D4-EB02-BCBA58116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87338" y="4885671"/>
            <a:ext cx="335028" cy="92333"/>
          </a:xfrm>
        </p:spPr>
        <p:txBody>
          <a:bodyPr/>
          <a:lstStyle/>
          <a:p>
            <a:r>
              <a:rPr lang="en-US" dirty="0"/>
              <a:t>Page </a:t>
            </a:r>
            <a:fld id="{67242389-55B8-40B0-97B3-D8452A5F367E}" type="slidenum">
              <a:rPr dirty="0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9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7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1957706"/>
            <a:ext cx="462116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>
                <a:solidFill>
                  <a:srgbClr val="05164D"/>
                </a:solidFill>
              </a:rPr>
              <a:t>Your topic number</a:t>
            </a:r>
          </a:p>
        </p:txBody>
      </p:sp>
    </p:spTree>
    <p:extLst>
      <p:ext uri="{BB962C8B-B14F-4D97-AF65-F5344CB8AC3E}">
        <p14:creationId xmlns:p14="http://schemas.microsoft.com/office/powerpoint/2010/main" val="21570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05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4085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Rupitis tiasitiae </a:t>
                      </a:r>
                      <a: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 et </a:t>
                      </a:r>
                      <a:r>
                        <a:rPr kumimoji="0" lang="en-US" sz="2800" kern="120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527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/>
              <a:t>Show eye-catching </a:t>
            </a:r>
            <a:r>
              <a:rPr lang="en-US" baseline="0" noProof="0">
                <a:solidFill>
                  <a:schemeClr val="accent5"/>
                </a:solidFill>
              </a:rPr>
              <a:t>text </a:t>
            </a:r>
            <a:r>
              <a:rPr lang="en-US" baseline="0" noProof="0"/>
              <a:t>like this.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4942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7613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dirty="0"/>
              <a:t>A separating slide with text can look like this. </a:t>
            </a:r>
            <a:r>
              <a:rPr lang="de-DE" dirty="0"/>
              <a:t/>
            </a:r>
            <a:br>
              <a:rPr lang="de-DE" dirty="0"/>
            </a:br>
            <a:r>
              <a:rPr lang="en-US" baseline="0" dirty="0"/>
              <a:t>Here too, </a:t>
            </a:r>
            <a:r>
              <a:rPr lang="en-US" baseline="0" dirty="0">
                <a:solidFill>
                  <a:schemeClr val="accent5"/>
                </a:solidFill>
              </a:rPr>
              <a:t>highlights </a:t>
            </a:r>
            <a:r>
              <a:rPr lang="en-US" baseline="0" dirty="0"/>
              <a:t>can be in yellow.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39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5256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3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14717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 dirty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Take </a:t>
                      </a:r>
                      <a:r>
                        <a:rPr lang="en-US" sz="1600" b="0" kern="1200" baseline="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aways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Some Theory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Questions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Dive into the Code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1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958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7413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514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785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27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E61AD16-D88A-D9D7-A8ED-AE39C5C34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t="5762" b="5762"/>
          <a:stretch/>
        </p:blipFill>
        <p:spPr/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>
                <a:solidFill>
                  <a:srgbClr val="FFFFFF"/>
                </a:solidFill>
              </a:rPr>
              <a:t>Layout with wallpaper</a:t>
            </a:r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aseline="0"/>
              <a:t>First-level text, </a:t>
            </a:r>
            <a:endParaRPr lang="en-US"/>
          </a:p>
          <a:p>
            <a:pPr lvl="0"/>
            <a:r>
              <a:rPr lang="en-US" baseline="0"/>
              <a:t>Lufthansa Office Head</a:t>
            </a:r>
            <a:endParaRPr lang="en-US"/>
          </a:p>
          <a:p>
            <a:pPr lvl="1"/>
            <a:r>
              <a:rPr lang="en-US" baseline="0"/>
              <a:t>Second-level text</a:t>
            </a:r>
          </a:p>
          <a:p>
            <a:pPr marL="143510" lvl="2" indent="-143510"/>
            <a:r>
              <a:rPr lang="en-US" baseline="0"/>
              <a:t>Third-level text</a:t>
            </a:r>
          </a:p>
          <a:p>
            <a:pPr marL="287655" lvl="3" indent="-143510"/>
            <a:r>
              <a:rPr lang="en-US" baseline="0"/>
              <a:t>Fourth-level text</a:t>
            </a:r>
          </a:p>
          <a:p>
            <a:pPr marL="431800" lvl="4" indent="-143510"/>
            <a:r>
              <a:rPr lang="en-US" baseline="0"/>
              <a:t>Fifth-level text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062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32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Layout with 2 text columns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18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728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3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 and image</a:t>
            </a:r>
            <a:endParaRPr lang="en-US" noProof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44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3245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5214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r>
              <a:rPr lang="en-US"/>
              <a:t/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12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9" name="Ellipse 8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1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16605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57625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04838"/>
              </p:ext>
            </p:extLst>
          </p:nvPr>
        </p:nvGraphicFramePr>
        <p:xfrm>
          <a:off x="158750" y="4121782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46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0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8985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21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4569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4923"/>
              </p:ext>
            </p:extLst>
          </p:nvPr>
        </p:nvGraphicFramePr>
        <p:xfrm>
          <a:off x="290513" y="1136661"/>
          <a:ext cx="4137025" cy="229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55620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47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3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591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Usage examples</a:t>
            </a:r>
            <a:endParaRPr lang="en-US" noProof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0697"/>
              </p:ext>
            </p:extLst>
          </p:nvPr>
        </p:nvGraphicFramePr>
        <p:xfrm>
          <a:off x="182121" y="1061752"/>
          <a:ext cx="2721756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Lufthansa Systems offers its roughly 350 airline customers a unique range of successful and - in many cases - market-leading products covering all areas of an airline’s business processes – in the cockpit, in the cabin and on the ground.</a:t>
                      </a: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48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137"/>
              </p:ext>
            </p:extLst>
          </p:nvPr>
        </p:nvGraphicFramePr>
        <p:xfrm>
          <a:off x="4535929" y="1061752"/>
          <a:ext cx="3276533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729503" y="1274777"/>
            <a:ext cx="3125585" cy="2330586"/>
            <a:chOff x="4644251" y="950111"/>
            <a:chExt cx="3125585" cy="233058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138" y="1131888"/>
              <a:ext cx="958580" cy="95858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0637" y="950111"/>
              <a:ext cx="395388" cy="3953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454" y="1660824"/>
              <a:ext cx="825229" cy="825229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644251" y="1803369"/>
              <a:ext cx="3125585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9600" baseline="0">
                  <a:solidFill>
                    <a:srgbClr val="05164D"/>
                  </a:solidFill>
                </a:rPr>
                <a:t>45%</a:t>
              </a:r>
              <a:endParaRPr lang="de-DE" sz="12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86877" y="2996244"/>
              <a:ext cx="25121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b="1" baseline="0">
                  <a:solidFill>
                    <a:schemeClr val="accent3"/>
                  </a:solidFill>
                  <a:latin typeface="+mj-lt"/>
                </a:rPr>
                <a:t>quia eossitet lorem ipsum</a:t>
              </a:r>
              <a:endParaRPr lang="de-DE" sz="1600" b="1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Agile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smtClean="0">
                <a:solidFill>
                  <a:srgbClr val="FFAD00"/>
                </a:solidFill>
              </a:rPr>
              <a:t>Agile</a:t>
            </a:r>
            <a:r>
              <a:rPr lang="en-GB" dirty="0" smtClean="0"/>
              <a:t>?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6</a:t>
            </a:fld>
            <a:endParaRPr lang="de-DE"/>
          </a:p>
        </p:txBody>
      </p:sp>
      <p:graphicFrame>
        <p:nvGraphicFramePr>
          <p:cNvPr id="7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1389"/>
              </p:ext>
            </p:extLst>
          </p:nvPr>
        </p:nvGraphicFramePr>
        <p:xfrm>
          <a:off x="2187333" y="723685"/>
          <a:ext cx="4697895" cy="1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1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“Able to move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quickly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easily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20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 and several dictionaries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7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50359"/>
              </p:ext>
            </p:extLst>
          </p:nvPr>
        </p:nvGraphicFramePr>
        <p:xfrm>
          <a:off x="375129" y="1943668"/>
          <a:ext cx="4161151" cy="213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95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an iterative approach to project management and software development that helps teams deliver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value to their customers faster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with fewer headaches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14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Atlassian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25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86365"/>
              </p:ext>
            </p:extLst>
          </p:nvPr>
        </p:nvGraphicFramePr>
        <p:xfrm>
          <a:off x="4789125" y="2305740"/>
          <a:ext cx="2880000" cy="253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the ability to create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respond to change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 It is a way of dealing with, and ultimately succeeding in, an uncertain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turbulent environment.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Agile Alliance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08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527052"/>
            <a:ext cx="7589837" cy="3806823"/>
          </a:xfrm>
        </p:spPr>
        <p:txBody>
          <a:bodyPr/>
          <a:lstStyle/>
          <a:p>
            <a:r>
              <a:rPr lang="en-US" sz="8000" baseline="0" noProof="0" dirty="0" smtClean="0"/>
              <a:t>Why</a:t>
            </a:r>
            <a:r>
              <a:rPr lang="en-US" sz="8000" noProof="0" dirty="0" smtClean="0"/>
              <a:t> </a:t>
            </a:r>
            <a:r>
              <a:rPr lang="en-US" sz="8000" baseline="0" noProof="0" dirty="0" smtClean="0">
                <a:solidFill>
                  <a:schemeClr val="accent5"/>
                </a:solidFill>
              </a:rPr>
              <a:t>Agile </a:t>
            </a:r>
            <a:r>
              <a:rPr lang="en-US" sz="8000" baseline="0" noProof="0" dirty="0" smtClean="0"/>
              <a:t>Software Architecture?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943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92089" y="974727"/>
            <a:ext cx="7847012" cy="3140073"/>
          </a:xfrm>
        </p:spPr>
        <p:txBody>
          <a:bodyPr/>
          <a:lstStyle/>
          <a:p>
            <a:r>
              <a:rPr lang="en-US" sz="8000" baseline="0" noProof="0" dirty="0" smtClean="0">
                <a:solidFill>
                  <a:schemeClr val="accent5"/>
                </a:solidFill>
              </a:rPr>
              <a:t>Scrum </a:t>
            </a:r>
            <a:r>
              <a:rPr lang="en-US" sz="8000" dirty="0" smtClean="0"/>
              <a:t>does not mean </a:t>
            </a:r>
            <a:r>
              <a:rPr lang="en-US" sz="8000" dirty="0" smtClean="0">
                <a:solidFill>
                  <a:srgbClr val="FFAD00"/>
                </a:solidFill>
              </a:rPr>
              <a:t>Agile</a:t>
            </a:r>
            <a:r>
              <a:rPr lang="en-US" sz="8000" dirty="0" smtClean="0"/>
              <a:t>.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343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Misconception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598613"/>
            <a:ext cx="8497887" cy="1811337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AD00"/>
                </a:solidFill>
              </a:rPr>
              <a:t>Front-end</a:t>
            </a:r>
            <a:r>
              <a:rPr lang="en-US" sz="5400" dirty="0" smtClean="0">
                <a:solidFill>
                  <a:srgbClr val="05164D"/>
                </a:solidFill>
              </a:rPr>
              <a:t> vs </a:t>
            </a:r>
            <a:r>
              <a:rPr lang="en-US" sz="5400" dirty="0" smtClean="0">
                <a:solidFill>
                  <a:srgbClr val="FFAD00"/>
                </a:solidFill>
              </a:rPr>
              <a:t>Backend</a:t>
            </a:r>
          </a:p>
          <a:p>
            <a:pPr algn="ctr"/>
            <a:r>
              <a:rPr lang="en-US" sz="5400" dirty="0" smtClean="0">
                <a:solidFill>
                  <a:srgbClr val="05164D"/>
                </a:solidFill>
              </a:rPr>
              <a:t>Client-side vs Server-side</a:t>
            </a:r>
            <a:endParaRPr lang="de-CH" sz="5400" dirty="0">
              <a:solidFill>
                <a:srgbClr val="05164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5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1EDACB0142D49BF8A5BE4A419AFA3" ma:contentTypeVersion="4" ma:contentTypeDescription="Create a new document." ma:contentTypeScope="" ma:versionID="86fb05fd6e0bb0c57b9bd09c382e3acb">
  <xsd:schema xmlns:xsd="http://www.w3.org/2001/XMLSchema" xmlns:xs="http://www.w3.org/2001/XMLSchema" xmlns:p="http://schemas.microsoft.com/office/2006/metadata/properties" xmlns:ns2="330bdd64-2cd7-4742-b7a5-c2d8fa312a38" targetNamespace="http://schemas.microsoft.com/office/2006/metadata/properties" ma:root="true" ma:fieldsID="780021a8138e1da9ab3e73fc28ed5b30" ns2:_="">
    <xsd:import namespace="330bdd64-2cd7-4742-b7a5-c2d8fa312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bdd64-2cd7-4742-b7a5-c2d8fa312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EA8799-28BD-47E2-8819-4BD7D31D290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30bdd64-2cd7-4742-b7a5-c2d8fa312a3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18C2C3-24EE-409F-983E-677EDE053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bdd64-2cd7-4742-b7a5-c2d8fa312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</Words>
  <Application>Microsoft Office PowerPoint</Application>
  <PresentationFormat>On-screen Show (16:9)</PresentationFormat>
  <Paragraphs>404</Paragraphs>
  <Slides>48</Slides>
  <Notes>38</Notes>
  <HiddenSlides>4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Lufthansa Office Text</vt:lpstr>
      <vt:lpstr>Lufthansa Office Head</vt:lpstr>
      <vt:lpstr>Wingdings 3</vt:lpstr>
      <vt:lpstr>Arial</vt:lpstr>
      <vt:lpstr>Wingdings</vt:lpstr>
      <vt:lpstr>Lufthansa Systems Template 16 : 9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Agile?</vt:lpstr>
      <vt:lpstr>PowerPoint Presentation</vt:lpstr>
      <vt:lpstr>PowerPoint Presentation</vt:lpstr>
      <vt:lpstr>Common Misconception</vt:lpstr>
      <vt:lpstr>PowerPoint Presentation</vt:lpstr>
      <vt:lpstr>Productivity by release</vt:lpstr>
      <vt:lpstr>Cost by release</vt:lpstr>
      <vt:lpstr>PowerPoint Presentation</vt:lpstr>
      <vt:lpstr>PowerPoint Presentation</vt:lpstr>
      <vt:lpstr>Clean Architecture</vt:lpstr>
      <vt:lpstr>Hexagonal Architecture</vt:lpstr>
      <vt:lpstr>Ports &amp; Adapters </vt:lpstr>
      <vt:lpstr>SOLID</vt:lpstr>
      <vt:lpstr>PowerPoint Presentation</vt:lpstr>
      <vt:lpstr>PowerPoint Presentation</vt:lpstr>
      <vt:lpstr>Quote</vt:lpstr>
      <vt:lpstr>Conclusion</vt:lpstr>
      <vt:lpstr>PowerPoint Presentation</vt:lpstr>
      <vt:lpstr>References</vt:lpstr>
      <vt:lpstr>PowerPoint Presentation</vt:lpstr>
      <vt:lpstr>PowerPoint Presentation</vt:lpstr>
      <vt:lpstr>References</vt:lpstr>
      <vt:lpstr>Hints and tricks: Presenting in front of a camera</vt:lpstr>
      <vt:lpstr>Checklist 2: 45 minutes presentation means max 40 min. presentation and 5 minutes Q &amp; A </vt:lpstr>
      <vt:lpstr>Checklist 1  File size,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with text</vt:lpstr>
      <vt:lpstr>Layout with wallpaper</vt:lpstr>
      <vt:lpstr>Layout with 2 text columns</vt:lpstr>
      <vt:lpstr>Layout with text and image</vt:lpstr>
      <vt:lpstr>PowerPoint Presentation</vt:lpstr>
      <vt:lpstr>PowerPoint Presentation</vt:lpstr>
      <vt:lpstr>PowerPoint Presentation</vt:lpstr>
      <vt:lpstr>Usage examples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EvangelosBarmpas</cp:lastModifiedBy>
  <cp:revision>214</cp:revision>
  <dcterms:created xsi:type="dcterms:W3CDTF">2018-01-31T08:58:58Z</dcterms:created>
  <dcterms:modified xsi:type="dcterms:W3CDTF">2022-08-29T11:34:20Z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0x010100B811EDACB0142D49BF8A5BE4A419AFA3</vt:lpwstr>
  </property>
</Properties>
</file>